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9" r:id="rId3"/>
    <p:sldId id="278" r:id="rId4"/>
    <p:sldId id="275" r:id="rId5"/>
    <p:sldId id="276" r:id="rId6"/>
    <p:sldId id="277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28"/>
  </p:normalViewPr>
  <p:slideViewPr>
    <p:cSldViewPr snapToGrid="0" snapToObjects="1">
      <p:cViewPr varScale="1">
        <p:scale>
          <a:sx n="90" d="100"/>
          <a:sy n="90" d="100"/>
        </p:scale>
        <p:origin x="232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F2F6F-2EF9-214A-98B2-40108E3AB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7DF627-6B15-E44C-B5F2-E19831D34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5B50C-B1FC-BE48-88DD-19E4D611B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CD109-D1F7-A540-979D-C1DC1034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A86B3-D102-D346-BA19-8913B08A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8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E6A3-51DB-CC4F-B6EF-51283094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D3C4E-1275-D147-B2BE-26C66708E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530C2-3BA8-974D-88EC-CA9F0539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E6B7B-EF81-DD42-83A3-D5B8817A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87E49-6F8B-A643-B3AE-8FDA1A51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0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1BCB-31D2-F64C-8E4B-BF85507E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BD8D-A8B8-E646-BA31-482ED72AA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C2251-8FDB-DA4B-87F5-94E991821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E3038-2636-8148-BE85-AAFA94E1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72ABC-CA79-6642-B8DD-5C519455F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3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4612-5F80-434B-830E-DBFD7EF51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A736-D57A-844E-9172-1E4389A33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C4101-B0AF-2C47-B45D-DD9F3116F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1A562-5217-DB4A-8743-28A1E993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8DBA4-803E-714B-BC69-F3AD240E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B44E5-E321-7542-BB95-A07865F8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9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87C3-C1AA-044F-B134-CA300887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2AD4F-7304-3E4B-B4DC-81FA53298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D1519-FA7E-7341-9930-0995BB32E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F2672-DC45-D94E-B222-64C754FE9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B64CE8-04C2-404B-B161-6C8CB9D949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26838-7BF8-C240-9294-137B07A0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706162-BB49-A940-A3CB-0042D881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B1721F-FC33-4244-8094-BC9295E0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4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AE254-5ABF-CE44-9F66-255D217C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30990D-7144-D34F-8435-8FD0CFA9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358BE-24E2-D640-BC04-4356059F9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D01D9-0ADE-8C45-8B1E-BE65C7F8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7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49663D-99AA-D949-B405-D0A746DF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EC614-9F39-7D40-B6B3-A3AD749C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C66F2-AA0E-0942-A286-25ADED91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1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16476-5B6E-F14F-8BCA-85A2E1469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9DF59-6F17-334E-82D3-26C4A0893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4C4D4-AFB5-6449-ADA2-3D63CA5C3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D12577-4434-754D-AE2D-50D5C6AF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E0BC66-BBD9-5046-9E07-47A53BE0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48C05-C2B9-3544-B540-0EE66983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1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672BC-78D9-CE40-BF12-B0FF85968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713426-458D-774B-89F8-AE50AF15DD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AC161-B89B-0A4D-AC3C-1497ABB63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D24D4-E4B7-A84F-A6AB-6A11C9E69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35D09-F149-984F-BF1B-5AACE417A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DC877-5FF9-4749-9B52-F3DC67BA5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3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80A0D-3C74-0242-8A60-678CC280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D77340-1A80-DB47-9E99-B9214A57D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B5F6B-E2FD-0145-B471-2B92AA91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A8BBD-A881-8E46-8E15-BA70DDBD1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6AC44-900F-AE40-8BDF-73941A9A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DDF9CC-BA41-B74F-8C44-5B33E36B3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3B7BB8-9E09-5241-B415-464EF2BF9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0B52F-5152-5146-B2FA-DD13D83B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938BE-0B30-FD4E-8709-5425778A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BC942-9F51-AE44-9692-93D87EC5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2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1E5BF2-6F9A-5B4A-952B-740BA291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DF5D3-E8F1-334F-987A-8393F2246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D6342-67DD-1A46-BD87-F4B0721659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2756-2D68-C343-9BCD-4CAFC97A40D0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06018-A324-1F4B-AE8C-CCCD83FE0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5F26A-3941-E54A-9F85-0B6733AAC1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8534-8CE3-384A-AEB3-D948437C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5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9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C5651-D46E-B344-BD94-B77FE1A80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31" y="2639602"/>
            <a:ext cx="9144000" cy="128526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Eagleton Quarry – </a:t>
            </a:r>
            <a:br>
              <a:rPr lang="en-US" sz="4800" dirty="0"/>
            </a:br>
            <a:r>
              <a:rPr lang="en-US" sz="4800" dirty="0"/>
              <a:t>a mistake in the planning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584529-3EF5-7F41-9698-F577D1E51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3863865"/>
            <a:ext cx="9144000" cy="1655762"/>
          </a:xfrm>
        </p:spPr>
        <p:txBody>
          <a:bodyPr/>
          <a:lstStyle/>
          <a:p>
            <a:r>
              <a:rPr lang="en-US" dirty="0"/>
              <a:t>Presentation to the Independent Planning Commission</a:t>
            </a:r>
          </a:p>
          <a:p>
            <a:r>
              <a:rPr lang="en-US" dirty="0"/>
              <a:t> by Save </a:t>
            </a:r>
            <a:r>
              <a:rPr lang="en-US" dirty="0" err="1"/>
              <a:t>Balickera</a:t>
            </a:r>
            <a:r>
              <a:rPr lang="en-US" dirty="0"/>
              <a:t> Inc.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74B34D-D4EB-FE4D-97BB-F8E9A3AB3A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84" y="521679"/>
            <a:ext cx="2391508" cy="1840522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89C2C38-AE8D-7940-AB17-08017557B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229" y="4872431"/>
            <a:ext cx="2604650" cy="19837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61F8E7-31C0-CE4A-981F-9666A7FEA2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018"/>
          <a:stretch/>
        </p:blipFill>
        <p:spPr>
          <a:xfrm>
            <a:off x="0" y="4949886"/>
            <a:ext cx="2438400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03BDB6-1C4E-5E46-A5BB-6DA6D3D5808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0" y="2895622"/>
            <a:ext cx="1946029" cy="17270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BB5CE-E15C-ED48-B758-31F823005A4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215" y="246185"/>
            <a:ext cx="2145323" cy="2590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7B458C-2F34-2E4B-858B-D976C6B71F8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2" y="433754"/>
            <a:ext cx="1617785" cy="2110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CB346F-6EB9-E24B-8B3B-3971988B967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66" y="4393171"/>
            <a:ext cx="1628531" cy="22560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A6D964-DFB2-FC42-B41B-E98A45AF81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9978" y="246185"/>
            <a:ext cx="5070207" cy="22301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B0BA83-1143-7346-9114-BA39BBDA55B4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263" y="3282235"/>
            <a:ext cx="2321168" cy="155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45C450-4DC2-8F47-83E7-FE8E090C3156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1883" y="4550740"/>
            <a:ext cx="1715584" cy="13854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317826-4B47-F04A-BF2E-9EE29EDD6C18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371" y="4736123"/>
            <a:ext cx="2468930" cy="184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9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CF9D2-C752-434B-91B9-27FE1702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Truckin</a:t>
            </a:r>
            <a:r>
              <a:rPr lang="en-US" dirty="0"/>
              <a:t>’ life on Italia Road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73DFF2-5ADF-7D43-93CC-55DABC6D8DD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01330" y="-326741"/>
            <a:ext cx="2726701" cy="38989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343DAD-1668-9445-9BF3-66C64BACE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575" y="1380760"/>
            <a:ext cx="3853698" cy="35682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B0F4F2-AF7B-2945-9F51-40ECC01B0745}"/>
              </a:ext>
            </a:extLst>
          </p:cNvPr>
          <p:cNvSpPr txBox="1"/>
          <p:nvPr/>
        </p:nvSpPr>
        <p:spPr>
          <a:xfrm>
            <a:off x="6466228" y="3219423"/>
            <a:ext cx="5521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Resident took this when waiting to turn from Italia Road onto Pacific Highway – there is typically a queue of trucks turning right. Old habits will be hard to change and self-monitoring is unlikely to be reliable. Residents cannot be expected to police this – very difficult to catch truck details while focused on driving.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7A88E-F534-A24E-B85E-336CF09EA5E5}"/>
              </a:ext>
            </a:extLst>
          </p:cNvPr>
          <p:cNvSpPr txBox="1"/>
          <p:nvPr/>
        </p:nvSpPr>
        <p:spPr>
          <a:xfrm>
            <a:off x="99646" y="5182330"/>
            <a:ext cx="112541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Taken May 2024 by writer – waiting to turn right off Pacific Highway into Italia Road – </a:t>
            </a:r>
          </a:p>
          <a:p>
            <a:r>
              <a:rPr lang="en-US" dirty="0"/>
              <a:t>again a queue of quarry trucks plus oncoming trucks to avoid and more Boral trucks turning right out of Italia Road (not all captured in shot) . This dangerous right turn will not be addressed by plans for intersection upgrade. Only a matter of time before there is a catastrophic accident.  Request for dispensation on haulage contributions is outrageous considering cost to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2964687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BF276-6D36-C04A-8E6A-9BC10BE8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23" y="376848"/>
            <a:ext cx="11248291" cy="1325563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Balickera</a:t>
            </a:r>
            <a:r>
              <a:rPr lang="en-US" dirty="0"/>
              <a:t> - </a:t>
            </a:r>
            <a:br>
              <a:rPr lang="en-US" dirty="0"/>
            </a:br>
            <a:r>
              <a:rPr lang="en-US" dirty="0"/>
              <a:t>from heritage farm and bush idyll to super quarry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D72929-DEFC-A545-AAA9-A6607F86B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723" y="1736275"/>
            <a:ext cx="4902200" cy="40005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5E10E7-8D10-1149-83B4-3B1483A3F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481" y="3782912"/>
            <a:ext cx="6276422" cy="2760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6BFD8E-E6B6-6849-865D-E743ADF25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923" y="1621785"/>
            <a:ext cx="3663918" cy="203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9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A48FD-5733-4344-BF0C-866B3F54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08" y="175846"/>
            <a:ext cx="11805138" cy="164254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Heritage impacts? </a:t>
            </a:r>
            <a:r>
              <a:rPr lang="en-US" dirty="0" err="1"/>
              <a:t>Balickera</a:t>
            </a:r>
            <a:r>
              <a:rPr lang="en-US" dirty="0"/>
              <a:t> house and farm – </a:t>
            </a:r>
            <a:br>
              <a:rPr lang="en-US" dirty="0"/>
            </a:br>
            <a:r>
              <a:rPr lang="en-US" dirty="0"/>
              <a:t>completely ignored. What community consultation? What monitoring? What consideration of cumulative impacts?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378AFA-35A3-534E-A516-11AC7FB708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8192" y="2411229"/>
            <a:ext cx="5489900" cy="4117425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F4D96D-F371-F840-B1FE-771B83172B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23536" y="1928942"/>
            <a:ext cx="6039510" cy="45997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9E39A5-C4BC-474C-AFB0-7758C8CC6A8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602" y="4583722"/>
            <a:ext cx="1832075" cy="227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5327-0DBF-4A42-BE82-6F8E7879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476" y="318768"/>
            <a:ext cx="10515600" cy="1811590"/>
          </a:xfrm>
        </p:spPr>
        <p:txBody>
          <a:bodyPr>
            <a:normAutofit fontScale="90000"/>
          </a:bodyPr>
          <a:lstStyle/>
          <a:p>
            <a:r>
              <a:rPr lang="en-US" dirty="0"/>
              <a:t>Impacts on Air and Water – </a:t>
            </a:r>
            <a:br>
              <a:rPr lang="en-US" dirty="0"/>
            </a:br>
            <a:r>
              <a:rPr lang="en-US" dirty="0"/>
              <a:t>What community consultation? What monitoring? What health studies? What consideration of cumulative impacts?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305608-941D-B840-AAF1-42A1E1471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6018"/>
          <a:stretch/>
        </p:blipFill>
        <p:spPr>
          <a:xfrm>
            <a:off x="5469329" y="2224049"/>
            <a:ext cx="2896633" cy="21724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34E2AF-81A7-6F43-AA91-CA6BEC3C6B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309" y="4501730"/>
            <a:ext cx="2468930" cy="1840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1B8CAA-EE38-9542-91C5-7DFE9D3E467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57550" y="2306797"/>
            <a:ext cx="2003821" cy="20184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C0DDA6-C906-744C-AEC5-9CB71140A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122" y="2459037"/>
            <a:ext cx="5070207" cy="22301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C5985F-F705-A545-BBE8-D71719E80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6963" y="4326638"/>
            <a:ext cx="2172533" cy="23666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6B1EE7-0898-3945-8A28-D66B8F26E57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53" y="4744271"/>
            <a:ext cx="2986405" cy="18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2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C8D0-0F33-0B45-A098-73FAB240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52" y="246185"/>
            <a:ext cx="8258908" cy="1461660"/>
          </a:xfrm>
        </p:spPr>
        <p:txBody>
          <a:bodyPr>
            <a:normAutofit fontScale="90000"/>
          </a:bodyPr>
          <a:lstStyle/>
          <a:p>
            <a:r>
              <a:rPr lang="en-US" dirty="0"/>
              <a:t>Harm to environment and biodiversity will not be mitigated by environmental offset scam.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3920DC-9662-1E4E-86C0-4FC8EECF2BF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548" y="1170563"/>
            <a:ext cx="2778368" cy="2430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B1B99-2CD8-B64D-9E65-10C6DAFBD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37" y="2268538"/>
            <a:ext cx="7213600" cy="28067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7A2C24-E222-734F-B44A-39217A4F863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212" y="4032761"/>
            <a:ext cx="2412025" cy="25359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A492D2-9748-7F45-A3B3-9208721D19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611" y="3150986"/>
            <a:ext cx="4572000" cy="331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C4B334-1C89-4E44-A37D-ACB50E705C2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509" y="246185"/>
            <a:ext cx="2708030" cy="35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78A8-34AB-B14C-96CD-8E3D2569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not explored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48A009-53CD-4146-A151-DBEBCEDF7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3" y="1454151"/>
            <a:ext cx="6043357" cy="281779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2D23B8-91D8-9147-A16C-3076A8B46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52061" y="2679700"/>
            <a:ext cx="7682776" cy="3940175"/>
          </a:xfrm>
        </p:spPr>
      </p:pic>
    </p:spTree>
    <p:extLst>
      <p:ext uri="{BB962C8B-B14F-4D97-AF65-F5344CB8AC3E}">
        <p14:creationId xmlns:p14="http://schemas.microsoft.com/office/powerpoint/2010/main" val="3961380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334D-B6C6-FD4A-A671-ACC29C25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Australia’s commitment to halt deforestation by 2030 and net zero targets.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0F19A-3685-5540-BA40-C904051581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Currently Australia is the only developed nation on the list of global deforestation fronts.</a:t>
            </a:r>
          </a:p>
          <a:p>
            <a:r>
              <a:rPr lang="en-AU" dirty="0"/>
              <a:t>Australia has recently joined the Forests and Climate Leaders Partnership and signed the Glasgow Declaration </a:t>
            </a:r>
            <a:r>
              <a:rPr lang="en-AU" dirty="0" err="1"/>
              <a:t>commiting</a:t>
            </a:r>
            <a:r>
              <a:rPr lang="en-AU" dirty="0"/>
              <a:t> to halting deforestation by 2030.</a:t>
            </a:r>
          </a:p>
          <a:p>
            <a:r>
              <a:rPr lang="en-AU" dirty="0"/>
              <a:t>All levels of government must act consistently with these international obligations.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FD2B98-310C-2B46-B21E-6651D32017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000" y="2312194"/>
            <a:ext cx="50800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33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311</Words>
  <Application>Microsoft Macintosh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Eagleton Quarry –  a mistake in the planning</vt:lpstr>
      <vt:lpstr>Truckin’ life on Italia Road</vt:lpstr>
      <vt:lpstr>Balickera -  from heritage farm and bush idyll to super quarry</vt:lpstr>
      <vt:lpstr> Heritage impacts? Balickera house and farm –  completely ignored. What community consultation? What monitoring? What consideration of cumulative impacts?</vt:lpstr>
      <vt:lpstr>Impacts on Air and Water –  What community consultation? What monitoring? What health studies? What consideration of cumulative impacts?</vt:lpstr>
      <vt:lpstr>Harm to environment and biodiversity will not be mitigated by environmental offset scam.</vt:lpstr>
      <vt:lpstr>Alternatives not explored</vt:lpstr>
      <vt:lpstr>Australia’s commitment to halt deforestation by 2030 and net zero targets.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Kerr</dc:creator>
  <cp:lastModifiedBy>Anna Kerr</cp:lastModifiedBy>
  <cp:revision>30</cp:revision>
  <dcterms:created xsi:type="dcterms:W3CDTF">2024-05-29T06:03:01Z</dcterms:created>
  <dcterms:modified xsi:type="dcterms:W3CDTF">2024-05-30T16:31:14Z</dcterms:modified>
</cp:coreProperties>
</file>